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4" r:id="rId5"/>
    <p:sldId id="263" r:id="rId6"/>
    <p:sldId id="266" r:id="rId7"/>
    <p:sldId id="267" r:id="rId8"/>
    <p:sldId id="268" r:id="rId9"/>
    <p:sldId id="269" r:id="rId10"/>
    <p:sldId id="275" r:id="rId11"/>
    <p:sldId id="270" r:id="rId12"/>
    <p:sldId id="271" r:id="rId13"/>
    <p:sldId id="272" r:id="rId14"/>
    <p:sldId id="259" r:id="rId15"/>
    <p:sldId id="274" r:id="rId16"/>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7A23"/>
    <a:srgbClr val="F8F8F8"/>
    <a:srgbClr val="D2DAD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14" autoAdjust="0"/>
    <p:restoredTop sz="94660"/>
  </p:normalViewPr>
  <p:slideViewPr>
    <p:cSldViewPr snapToGrid="0">
      <p:cViewPr varScale="1">
        <p:scale>
          <a:sx n="81" d="100"/>
          <a:sy n="81" d="100"/>
        </p:scale>
        <p:origin x="-84" y="-13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149090" y="2137409"/>
            <a:ext cx="7863840" cy="1372553"/>
          </a:xfrm>
        </p:spPr>
        <p:txBody>
          <a:bodyPr anchor="b">
            <a:normAutofit/>
          </a:bodyPr>
          <a:lstStyle>
            <a:lvl1pPr algn="ctr">
              <a:defRPr sz="5000"/>
            </a:lvl1pPr>
          </a:lstStyle>
          <a:p>
            <a:r>
              <a:rPr lang="en-US" smtClean="0"/>
              <a:t>Click to edit Master title style</a:t>
            </a:r>
            <a:endParaRPr lang="el-GR"/>
          </a:p>
        </p:txBody>
      </p:sp>
      <p:sp>
        <p:nvSpPr>
          <p:cNvPr id="3" name="Subtitle 2"/>
          <p:cNvSpPr>
            <a:spLocks noGrp="1"/>
          </p:cNvSpPr>
          <p:nvPr>
            <p:ph type="subTitle" idx="1"/>
          </p:nvPr>
        </p:nvSpPr>
        <p:spPr>
          <a:xfrm>
            <a:off x="4149090" y="3602038"/>
            <a:ext cx="786384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l-GR"/>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pic>
        <p:nvPicPr>
          <p:cNvPr id="7"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6728167" y="1169726"/>
            <a:ext cx="2548890" cy="1659345"/>
          </a:xfrm>
          <a:prstGeom prst="rect">
            <a:avLst/>
          </a:prstGeom>
          <a:noFill/>
          <a:extLst>
            <a:ext uri="{909E8E84-426E-40DD-AFC4-6F175D3DCCD1}">
              <a14:hiddenFill xmlns:a14="http://schemas.microsoft.com/office/drawing/2010/main" xmlns="">
                <a:solidFill>
                  <a:srgbClr val="FFFFFF"/>
                </a:solidFill>
              </a14:hiddenFill>
            </a:ext>
          </a:extLst>
        </p:spPr>
      </p:pic>
      <p:sp>
        <p:nvSpPr>
          <p:cNvPr id="8" name="Rectangle 7"/>
          <p:cNvSpPr/>
          <p:nvPr userDrawn="1"/>
        </p:nvSpPr>
        <p:spPr>
          <a:xfrm>
            <a:off x="0" y="0"/>
            <a:ext cx="2720340" cy="6858000"/>
          </a:xfrm>
          <a:prstGeom prst="rect">
            <a:avLst/>
          </a:prstGeom>
          <a:solidFill>
            <a:srgbClr val="F17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9" name="Rectangle 8"/>
          <p:cNvSpPr/>
          <p:nvPr userDrawn="1"/>
        </p:nvSpPr>
        <p:spPr>
          <a:xfrm>
            <a:off x="2720340" y="0"/>
            <a:ext cx="160020" cy="6858000"/>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xmlns="" val="1295587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8" name="Rectangle 7"/>
          <p:cNvSpPr/>
          <p:nvPr userDrawn="1"/>
        </p:nvSpPr>
        <p:spPr>
          <a:xfrm>
            <a:off x="2335088" y="0"/>
            <a:ext cx="9856912" cy="1667828"/>
          </a:xfrm>
          <a:prstGeom prst="rect">
            <a:avLst/>
          </a:prstGeom>
          <a:solidFill>
            <a:srgbClr val="F17A23"/>
          </a:solidFill>
          <a:ln>
            <a:solidFill>
              <a:srgbClr val="F17A2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 name="Title 1"/>
          <p:cNvSpPr>
            <a:spLocks noGrp="1"/>
          </p:cNvSpPr>
          <p:nvPr>
            <p:ph type="title"/>
          </p:nvPr>
        </p:nvSpPr>
        <p:spPr>
          <a:xfrm>
            <a:off x="2335088" y="365125"/>
            <a:ext cx="9018712" cy="1325563"/>
          </a:xfrm>
        </p:spPr>
        <p:txBody>
          <a:bodyPr/>
          <a:lstStyle>
            <a:lvl1pPr algn="r">
              <a:defRPr>
                <a:solidFill>
                  <a:schemeClr val="bg1"/>
                </a:solidFill>
              </a:defRPr>
            </a:lvl1pPr>
          </a:lstStyle>
          <a:p>
            <a:r>
              <a:rPr lang="en-US" dirty="0" smtClean="0"/>
              <a:t>Click to edit Master title style</a:t>
            </a:r>
            <a:endParaRPr lang="el-GR"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pic>
        <p:nvPicPr>
          <p:cNvPr id="1026"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38200" y="525051"/>
            <a:ext cx="1134796" cy="73876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p:nvPr userDrawn="1"/>
        </p:nvSpPr>
        <p:spPr>
          <a:xfrm>
            <a:off x="0" y="1667828"/>
            <a:ext cx="12192000" cy="45719"/>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l-GR" dirty="0"/>
          </a:p>
        </p:txBody>
      </p:sp>
    </p:spTree>
    <p:extLst>
      <p:ext uri="{BB962C8B-B14F-4D97-AF65-F5344CB8AC3E}">
        <p14:creationId xmlns:p14="http://schemas.microsoft.com/office/powerpoint/2010/main" xmlns="" val="670037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335088" y="365125"/>
            <a:ext cx="9018712" cy="1325563"/>
          </a:xfrm>
        </p:spPr>
        <p:txBody>
          <a:bodyPr/>
          <a:lstStyle>
            <a:lvl1pPr algn="r">
              <a:defRPr>
                <a:solidFill>
                  <a:schemeClr val="tx1"/>
                </a:solidFill>
              </a:defRPr>
            </a:lvl1pPr>
          </a:lstStyle>
          <a:p>
            <a:r>
              <a:rPr lang="en-US" dirty="0" smtClean="0"/>
              <a:t>Click to edit Master title style</a:t>
            </a:r>
            <a:endParaRPr lang="el-GR" dirty="0"/>
          </a:p>
        </p:txBody>
      </p:sp>
      <p:sp>
        <p:nvSpPr>
          <p:cNvPr id="3" name="Content Placeholder 2"/>
          <p:cNvSpPr>
            <a:spLocks noGrp="1"/>
          </p:cNvSpPr>
          <p:nvPr>
            <p:ph idx="1"/>
          </p:nvPr>
        </p:nvSpPr>
        <p:spPr>
          <a:xfrm>
            <a:off x="838200" y="1825625"/>
            <a:ext cx="10537800" cy="435133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pic>
        <p:nvPicPr>
          <p:cNvPr id="1026"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38200" y="525051"/>
            <a:ext cx="1134796" cy="73876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p:nvPr userDrawn="1"/>
        </p:nvSpPr>
        <p:spPr>
          <a:xfrm>
            <a:off x="0" y="1667828"/>
            <a:ext cx="12192000" cy="45719"/>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l-GR" dirty="0"/>
          </a:p>
        </p:txBody>
      </p:sp>
    </p:spTree>
    <p:extLst>
      <p:ext uri="{BB962C8B-B14F-4D97-AF65-F5344CB8AC3E}">
        <p14:creationId xmlns:p14="http://schemas.microsoft.com/office/powerpoint/2010/main" xmlns="" val="2783432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3_Title and Content">
    <p:spTree>
      <p:nvGrpSpPr>
        <p:cNvPr id="1" name=""/>
        <p:cNvGrpSpPr/>
        <p:nvPr/>
      </p:nvGrpSpPr>
      <p:grpSpPr>
        <a:xfrm>
          <a:off x="0" y="0"/>
          <a:ext cx="0" cy="0"/>
          <a:chOff x="0" y="0"/>
          <a:chExt cx="0" cy="0"/>
        </a:xfrm>
      </p:grpSpPr>
      <p:sp>
        <p:nvSpPr>
          <p:cNvPr id="8" name="Rectangle 7"/>
          <p:cNvSpPr/>
          <p:nvPr userDrawn="1"/>
        </p:nvSpPr>
        <p:spPr>
          <a:xfrm>
            <a:off x="2335088" y="0"/>
            <a:ext cx="9856912" cy="1667828"/>
          </a:xfrm>
          <a:prstGeom prst="rect">
            <a:avLst/>
          </a:prstGeom>
          <a:solidFill>
            <a:srgbClr val="F17A23"/>
          </a:solidFill>
          <a:ln>
            <a:solidFill>
              <a:srgbClr val="F17A2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p>
        </p:txBody>
      </p:sp>
      <p:sp>
        <p:nvSpPr>
          <p:cNvPr id="2" name="Title 1"/>
          <p:cNvSpPr>
            <a:spLocks noGrp="1"/>
          </p:cNvSpPr>
          <p:nvPr>
            <p:ph type="title"/>
          </p:nvPr>
        </p:nvSpPr>
        <p:spPr>
          <a:xfrm>
            <a:off x="2335088" y="365125"/>
            <a:ext cx="9018712" cy="1325563"/>
          </a:xfrm>
        </p:spPr>
        <p:txBody>
          <a:bodyPr/>
          <a:lstStyle>
            <a:lvl1pPr algn="r">
              <a:defRPr>
                <a:solidFill>
                  <a:schemeClr val="bg1"/>
                </a:solidFill>
              </a:defRPr>
            </a:lvl1pPr>
          </a:lstStyle>
          <a:p>
            <a:r>
              <a:rPr lang="en-US" dirty="0" smtClean="0"/>
              <a:t>Click to edit Master title style</a:t>
            </a:r>
            <a:endParaRPr lang="el-GR" dirty="0"/>
          </a:p>
        </p:txBody>
      </p:sp>
      <p:sp>
        <p:nvSpPr>
          <p:cNvPr id="3" name="Content Placeholder 2"/>
          <p:cNvSpPr>
            <a:spLocks noGrp="1"/>
          </p:cNvSpPr>
          <p:nvPr>
            <p:ph idx="1"/>
          </p:nvPr>
        </p:nvSpPr>
        <p:spPr>
          <a:xfrm>
            <a:off x="5002846" y="1825625"/>
            <a:ext cx="6350954" cy="435133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l-GR" dirty="0"/>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pic>
        <p:nvPicPr>
          <p:cNvPr id="1026"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38200" y="525051"/>
            <a:ext cx="1134796" cy="73876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p:nvPr userDrawn="1"/>
        </p:nvSpPr>
        <p:spPr>
          <a:xfrm>
            <a:off x="0" y="1667828"/>
            <a:ext cx="12192000" cy="45719"/>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l-GR" dirty="0"/>
          </a:p>
        </p:txBody>
      </p:sp>
    </p:spTree>
    <p:extLst>
      <p:ext uri="{BB962C8B-B14F-4D97-AF65-F5344CB8AC3E}">
        <p14:creationId xmlns:p14="http://schemas.microsoft.com/office/powerpoint/2010/main" xmlns="" val="3369361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335088" y="365125"/>
            <a:ext cx="9018712" cy="1325563"/>
          </a:xfrm>
        </p:spPr>
        <p:txBody>
          <a:bodyPr/>
          <a:lstStyle>
            <a:lvl1pPr algn="r">
              <a:defRPr/>
            </a:lvl1pPr>
          </a:lstStyle>
          <a:p>
            <a:r>
              <a:rPr lang="en-US" dirty="0" smtClean="0"/>
              <a:t>Click to edit Master title style</a:t>
            </a:r>
            <a:endParaRPr lang="el-GR" dirty="0"/>
          </a:p>
        </p:txBody>
      </p:sp>
      <p:sp>
        <p:nvSpPr>
          <p:cNvPr id="3" name="Content Placeholder 2"/>
          <p:cNvSpPr>
            <a:spLocks noGrp="1"/>
          </p:cNvSpPr>
          <p:nvPr>
            <p:ph idx="1"/>
          </p:nvPr>
        </p:nvSpPr>
        <p:spPr>
          <a:xfrm>
            <a:off x="5076000" y="1825625"/>
            <a:ext cx="63000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pic>
        <p:nvPicPr>
          <p:cNvPr id="1026"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38200" y="525051"/>
            <a:ext cx="1134796" cy="738760"/>
          </a:xfrm>
          <a:prstGeom prst="rect">
            <a:avLst/>
          </a:prstGeom>
          <a:noFill/>
          <a:extLst>
            <a:ext uri="{909E8E84-426E-40DD-AFC4-6F175D3DCCD1}">
              <a14:hiddenFill xmlns:a14="http://schemas.microsoft.com/office/drawing/2010/main" xmlns="">
                <a:solidFill>
                  <a:srgbClr val="FFFFFF"/>
                </a:solidFill>
              </a14:hiddenFill>
            </a:ext>
          </a:extLst>
        </p:spPr>
      </p:pic>
      <p:sp>
        <p:nvSpPr>
          <p:cNvPr id="7" name="Rectangle 6"/>
          <p:cNvSpPr/>
          <p:nvPr userDrawn="1"/>
        </p:nvSpPr>
        <p:spPr>
          <a:xfrm>
            <a:off x="0" y="1667828"/>
            <a:ext cx="12192000" cy="45719"/>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l-GR" dirty="0"/>
          </a:p>
        </p:txBody>
      </p:sp>
    </p:spTree>
    <p:extLst>
      <p:ext uri="{BB962C8B-B14F-4D97-AF65-F5344CB8AC3E}">
        <p14:creationId xmlns:p14="http://schemas.microsoft.com/office/powerpoint/2010/main" xmlns="" val="4289192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9" name="Rectangle 8"/>
          <p:cNvSpPr/>
          <p:nvPr userDrawn="1"/>
        </p:nvSpPr>
        <p:spPr>
          <a:xfrm>
            <a:off x="0" y="1709738"/>
            <a:ext cx="12192000" cy="5148262"/>
          </a:xfrm>
          <a:prstGeom prst="rect">
            <a:avLst/>
          </a:prstGeom>
          <a:solidFill>
            <a:srgbClr val="F17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solidFill>
                <a:schemeClr val="bg1"/>
              </a:solidFill>
            </a:endParaRPr>
          </a:p>
        </p:txBody>
      </p:sp>
      <p:sp>
        <p:nvSpPr>
          <p:cNvPr id="2" name="Title 1"/>
          <p:cNvSpPr>
            <a:spLocks noGrp="1"/>
          </p:cNvSpPr>
          <p:nvPr>
            <p:ph type="title"/>
          </p:nvPr>
        </p:nvSpPr>
        <p:spPr>
          <a:xfrm>
            <a:off x="831850" y="1709738"/>
            <a:ext cx="10515600" cy="2852737"/>
          </a:xfrm>
        </p:spPr>
        <p:txBody>
          <a:bodyPr anchor="b"/>
          <a:lstStyle>
            <a:lvl1pPr>
              <a:defRPr sz="6000">
                <a:solidFill>
                  <a:schemeClr val="bg1"/>
                </a:solidFill>
              </a:defRPr>
            </a:lvl1pPr>
          </a:lstStyle>
          <a:p>
            <a:r>
              <a:rPr lang="en-US" smtClean="0"/>
              <a:t>Click to edit Master title style</a:t>
            </a:r>
            <a:endParaRPr lang="el-G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pic>
        <p:nvPicPr>
          <p:cNvPr id="8"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38200" y="525051"/>
            <a:ext cx="1134796" cy="738760"/>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Rectangle 9"/>
          <p:cNvSpPr/>
          <p:nvPr userDrawn="1"/>
        </p:nvSpPr>
        <p:spPr>
          <a:xfrm>
            <a:off x="0" y="1667828"/>
            <a:ext cx="12192000" cy="45719"/>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l-GR" dirty="0"/>
          </a:p>
        </p:txBody>
      </p:sp>
    </p:spTree>
    <p:extLst>
      <p:ext uri="{BB962C8B-B14F-4D97-AF65-F5344CB8AC3E}">
        <p14:creationId xmlns:p14="http://schemas.microsoft.com/office/powerpoint/2010/main" xmlns="" val="1580792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Rectangle 9"/>
          <p:cNvSpPr/>
          <p:nvPr userDrawn="1"/>
        </p:nvSpPr>
        <p:spPr>
          <a:xfrm>
            <a:off x="2335088" y="0"/>
            <a:ext cx="9856912" cy="1667828"/>
          </a:xfrm>
          <a:prstGeom prst="rect">
            <a:avLst/>
          </a:prstGeom>
          <a:solidFill>
            <a:srgbClr val="F17A23"/>
          </a:solidFill>
          <a:ln>
            <a:solidFill>
              <a:srgbClr val="F17A2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a:solidFill>
                <a:schemeClr val="bg1"/>
              </a:solidFill>
            </a:endParaRPr>
          </a:p>
        </p:txBody>
      </p:sp>
      <p:sp>
        <p:nvSpPr>
          <p:cNvPr id="2" name="Title 1"/>
          <p:cNvSpPr>
            <a:spLocks noGrp="1"/>
          </p:cNvSpPr>
          <p:nvPr>
            <p:ph type="title"/>
          </p:nvPr>
        </p:nvSpPr>
        <p:spPr>
          <a:xfrm>
            <a:off x="2251710" y="365125"/>
            <a:ext cx="9102090" cy="1325563"/>
          </a:xfrm>
        </p:spPr>
        <p:txBody>
          <a:bodyPr/>
          <a:lstStyle>
            <a:lvl1pPr algn="r">
              <a:defRPr>
                <a:solidFill>
                  <a:schemeClr val="bg1"/>
                </a:solidFill>
              </a:defRPr>
            </a:lvl1pPr>
          </a:lstStyle>
          <a:p>
            <a:r>
              <a:rPr lang="en-US" smtClean="0"/>
              <a:t>Click to edit Master title style</a:t>
            </a:r>
            <a:endParaRPr lang="el-G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4"/>
          <p:cNvSpPr>
            <a:spLocks noGrp="1"/>
          </p:cNvSpPr>
          <p:nvPr>
            <p:ph type="dt" sz="half" idx="10"/>
          </p:nvPr>
        </p:nvSpPr>
        <p:spPr/>
        <p:txBody>
          <a:bodyPr/>
          <a:lstStyle/>
          <a:p>
            <a:fld id="{D9D8A3B0-2981-4AE2-ACDB-CCBDEDC13BFD}" type="datetimeFigureOut">
              <a:rPr lang="el-GR" smtClean="0"/>
              <a:pPr/>
              <a:t>25/8/2015</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18FE5737-54FA-44C1-8A07-21371A054EBB}" type="slidenum">
              <a:rPr lang="el-GR" smtClean="0"/>
              <a:pPr/>
              <a:t>‹#›</a:t>
            </a:fld>
            <a:endParaRPr lang="el-GR"/>
          </a:p>
        </p:txBody>
      </p:sp>
      <p:pic>
        <p:nvPicPr>
          <p:cNvPr id="8"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38200" y="525051"/>
            <a:ext cx="1134796" cy="738760"/>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angle 8"/>
          <p:cNvSpPr/>
          <p:nvPr userDrawn="1"/>
        </p:nvSpPr>
        <p:spPr>
          <a:xfrm>
            <a:off x="0" y="1667828"/>
            <a:ext cx="12192000" cy="45719"/>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l-GR" dirty="0"/>
          </a:p>
        </p:txBody>
      </p:sp>
    </p:spTree>
    <p:extLst>
      <p:ext uri="{BB962C8B-B14F-4D97-AF65-F5344CB8AC3E}">
        <p14:creationId xmlns:p14="http://schemas.microsoft.com/office/powerpoint/2010/main" xmlns="" val="3403433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251710" y="365125"/>
            <a:ext cx="9102090" cy="1325563"/>
          </a:xfrm>
        </p:spPr>
        <p:txBody>
          <a:bodyPr/>
          <a:lstStyle>
            <a:lvl1pPr algn="r">
              <a:defRPr/>
            </a:lvl1pPr>
          </a:lstStyle>
          <a:p>
            <a:r>
              <a:rPr lang="en-US" smtClean="0"/>
              <a:t>Click to edit Master title style</a:t>
            </a:r>
            <a:endParaRPr lang="el-GR"/>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Date Placeholder 4"/>
          <p:cNvSpPr>
            <a:spLocks noGrp="1"/>
          </p:cNvSpPr>
          <p:nvPr>
            <p:ph type="dt" sz="half" idx="10"/>
          </p:nvPr>
        </p:nvSpPr>
        <p:spPr/>
        <p:txBody>
          <a:bodyPr/>
          <a:lstStyle/>
          <a:p>
            <a:fld id="{D9D8A3B0-2981-4AE2-ACDB-CCBDEDC13BFD}" type="datetimeFigureOut">
              <a:rPr lang="el-GR" smtClean="0"/>
              <a:pPr/>
              <a:t>25/8/2015</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18FE5737-54FA-44C1-8A07-21371A054EBB}" type="slidenum">
              <a:rPr lang="el-GR" smtClean="0"/>
              <a:pPr/>
              <a:t>‹#›</a:t>
            </a:fld>
            <a:endParaRPr lang="el-GR"/>
          </a:p>
        </p:txBody>
      </p:sp>
      <p:pic>
        <p:nvPicPr>
          <p:cNvPr id="8" name="Picture 2" descr="http://www.save-bees.com/wp-content/uploads/2015/01/save-bees-main-logo.png"/>
          <p:cNvPicPr>
            <a:picLocks noChangeAspect="1" noChangeArrowheads="1"/>
          </p:cNvPicPr>
          <p:nvPr userDrawn="1"/>
        </p:nvPicPr>
        <p:blipFill>
          <a:blip r:embed="rId2">
            <a:extLst>
              <a:ext uri="{28A0092B-C50C-407E-A947-70E740481C1C}">
                <a14:useLocalDpi xmlns:a14="http://schemas.microsoft.com/office/drawing/2010/main" xmlns="" val="0"/>
              </a:ext>
            </a:extLst>
          </a:blip>
          <a:srcRect/>
          <a:stretch>
            <a:fillRect/>
          </a:stretch>
        </p:blipFill>
        <p:spPr bwMode="auto">
          <a:xfrm>
            <a:off x="838200" y="525051"/>
            <a:ext cx="1134796" cy="738760"/>
          </a:xfrm>
          <a:prstGeom prst="rect">
            <a:avLst/>
          </a:prstGeom>
          <a:noFill/>
          <a:extLst>
            <a:ext uri="{909E8E84-426E-40DD-AFC4-6F175D3DCCD1}">
              <a14:hiddenFill xmlns:a14="http://schemas.microsoft.com/office/drawing/2010/main" xmlns="">
                <a:solidFill>
                  <a:srgbClr val="FFFFFF"/>
                </a:solidFill>
              </a14:hiddenFill>
            </a:ext>
          </a:extLst>
        </p:spPr>
      </p:pic>
      <p:sp>
        <p:nvSpPr>
          <p:cNvPr id="9" name="Rectangle 8"/>
          <p:cNvSpPr/>
          <p:nvPr userDrawn="1"/>
        </p:nvSpPr>
        <p:spPr>
          <a:xfrm>
            <a:off x="0" y="1667828"/>
            <a:ext cx="12192000" cy="45719"/>
          </a:xfrm>
          <a:prstGeom prst="rect">
            <a:avLst/>
          </a:prstGeom>
          <a:solidFill>
            <a:srgbClr val="D2DA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l-GR" dirty="0"/>
          </a:p>
        </p:txBody>
      </p:sp>
    </p:spTree>
    <p:extLst>
      <p:ext uri="{BB962C8B-B14F-4D97-AF65-F5344CB8AC3E}">
        <p14:creationId xmlns:p14="http://schemas.microsoft.com/office/powerpoint/2010/main" xmlns="" val="4527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l-G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Date Placeholder 6"/>
          <p:cNvSpPr>
            <a:spLocks noGrp="1"/>
          </p:cNvSpPr>
          <p:nvPr>
            <p:ph type="dt" sz="half" idx="10"/>
          </p:nvPr>
        </p:nvSpPr>
        <p:spPr/>
        <p:txBody>
          <a:bodyPr/>
          <a:lstStyle/>
          <a:p>
            <a:fld id="{D9D8A3B0-2981-4AE2-ACDB-CCBDEDC13BFD}" type="datetimeFigureOut">
              <a:rPr lang="el-GR" smtClean="0"/>
              <a:pPr/>
              <a:t>25/8/2015</a:t>
            </a:fld>
            <a:endParaRPr lang="el-GR"/>
          </a:p>
        </p:txBody>
      </p:sp>
      <p:sp>
        <p:nvSpPr>
          <p:cNvPr id="8" name="Footer Placeholder 7"/>
          <p:cNvSpPr>
            <a:spLocks noGrp="1"/>
          </p:cNvSpPr>
          <p:nvPr>
            <p:ph type="ftr" sz="quarter" idx="11"/>
          </p:nvPr>
        </p:nvSpPr>
        <p:spPr/>
        <p:txBody>
          <a:bodyPr/>
          <a:lstStyle/>
          <a:p>
            <a:endParaRPr lang="el-GR"/>
          </a:p>
        </p:txBody>
      </p:sp>
      <p:sp>
        <p:nvSpPr>
          <p:cNvPr id="9" name="Slide Number Placeholder 8"/>
          <p:cNvSpPr>
            <a:spLocks noGrp="1"/>
          </p:cNvSpPr>
          <p:nvPr>
            <p:ph type="sldNum" sz="quarter" idx="12"/>
          </p:nvPr>
        </p:nvSpPr>
        <p:spPr/>
        <p:txBody>
          <a:body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639620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Date Placeholder 2"/>
          <p:cNvSpPr>
            <a:spLocks noGrp="1"/>
          </p:cNvSpPr>
          <p:nvPr>
            <p:ph type="dt" sz="half" idx="10"/>
          </p:nvPr>
        </p:nvSpPr>
        <p:spPr/>
        <p:txBody>
          <a:bodyPr/>
          <a:lstStyle/>
          <a:p>
            <a:fld id="{D9D8A3B0-2981-4AE2-ACDB-CCBDEDC13BFD}" type="datetimeFigureOut">
              <a:rPr lang="el-GR" smtClean="0"/>
              <a:pPr/>
              <a:t>25/8/2015</a:t>
            </a:fld>
            <a:endParaRPr lang="el-GR"/>
          </a:p>
        </p:txBody>
      </p:sp>
      <p:sp>
        <p:nvSpPr>
          <p:cNvPr id="4" name="Footer Placeholder 3"/>
          <p:cNvSpPr>
            <a:spLocks noGrp="1"/>
          </p:cNvSpPr>
          <p:nvPr>
            <p:ph type="ftr" sz="quarter" idx="11"/>
          </p:nvPr>
        </p:nvSpPr>
        <p:spPr/>
        <p:txBody>
          <a:bodyPr/>
          <a:lstStyle/>
          <a:p>
            <a:endParaRPr lang="el-GR"/>
          </a:p>
        </p:txBody>
      </p:sp>
      <p:sp>
        <p:nvSpPr>
          <p:cNvPr id="5" name="Slide Number Placeholder 4"/>
          <p:cNvSpPr>
            <a:spLocks noGrp="1"/>
          </p:cNvSpPr>
          <p:nvPr>
            <p:ph type="sldNum" sz="quarter" idx="12"/>
          </p:nvPr>
        </p:nvSpPr>
        <p:spPr/>
        <p:txBody>
          <a:body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3632148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D8A3B0-2981-4AE2-ACDB-CCBDEDC13BFD}" type="datetimeFigureOut">
              <a:rPr lang="el-GR" smtClean="0"/>
              <a:pPr/>
              <a:t>25/8/2015</a:t>
            </a:fld>
            <a:endParaRPr lang="el-GR"/>
          </a:p>
        </p:txBody>
      </p:sp>
      <p:sp>
        <p:nvSpPr>
          <p:cNvPr id="3" name="Footer Placeholder 2"/>
          <p:cNvSpPr>
            <a:spLocks noGrp="1"/>
          </p:cNvSpPr>
          <p:nvPr>
            <p:ph type="ftr" sz="quarter" idx="11"/>
          </p:nvPr>
        </p:nvSpPr>
        <p:spPr/>
        <p:txBody>
          <a:bodyPr/>
          <a:lstStyle/>
          <a:p>
            <a:endParaRPr lang="el-GR"/>
          </a:p>
        </p:txBody>
      </p:sp>
      <p:sp>
        <p:nvSpPr>
          <p:cNvPr id="4" name="Slide Number Placeholder 3"/>
          <p:cNvSpPr>
            <a:spLocks noGrp="1"/>
          </p:cNvSpPr>
          <p:nvPr>
            <p:ph type="sldNum" sz="quarter" idx="12"/>
          </p:nvPr>
        </p:nvSpPr>
        <p:spPr/>
        <p:txBody>
          <a:body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5189338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l-G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D8A3B0-2981-4AE2-ACDB-CCBDEDC13BFD}" type="datetimeFigureOut">
              <a:rPr lang="el-GR" smtClean="0"/>
              <a:pPr/>
              <a:t>25/8/2015</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33482590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l-G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9D8A3B0-2981-4AE2-ACDB-CCBDEDC13BFD}" type="datetimeFigureOut">
              <a:rPr lang="el-GR" smtClean="0"/>
              <a:pPr/>
              <a:t>25/8/2015</a:t>
            </a:fld>
            <a:endParaRPr lang="el-GR"/>
          </a:p>
        </p:txBody>
      </p:sp>
      <p:sp>
        <p:nvSpPr>
          <p:cNvPr id="6" name="Footer Placeholder 5"/>
          <p:cNvSpPr>
            <a:spLocks noGrp="1"/>
          </p:cNvSpPr>
          <p:nvPr>
            <p:ph type="ftr" sz="quarter" idx="11"/>
          </p:nvPr>
        </p:nvSpPr>
        <p:spPr/>
        <p:txBody>
          <a:bodyPr/>
          <a:lstStyle/>
          <a:p>
            <a:endParaRPr lang="el-GR"/>
          </a:p>
        </p:txBody>
      </p:sp>
      <p:sp>
        <p:nvSpPr>
          <p:cNvPr id="7" name="Slide Number Placeholder 6"/>
          <p:cNvSpPr>
            <a:spLocks noGrp="1"/>
          </p:cNvSpPr>
          <p:nvPr>
            <p:ph type="sldNum" sz="quarter" idx="12"/>
          </p:nvPr>
        </p:nvSpPr>
        <p:spPr/>
        <p:txBody>
          <a:body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560786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34599341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10"/>
          </p:nvPr>
        </p:nvSpPr>
        <p:spPr/>
        <p:txBody>
          <a:bodyPr/>
          <a:lstStyle/>
          <a:p>
            <a:fld id="{D9D8A3B0-2981-4AE2-ACDB-CCBDEDC13BFD}" type="datetimeFigureOut">
              <a:rPr lang="el-GR" smtClean="0"/>
              <a:pPr/>
              <a:t>25/8/2015</a:t>
            </a:fld>
            <a:endParaRPr lang="el-GR"/>
          </a:p>
        </p:txBody>
      </p:sp>
      <p:sp>
        <p:nvSpPr>
          <p:cNvPr id="5" name="Footer Placeholder 4"/>
          <p:cNvSpPr>
            <a:spLocks noGrp="1"/>
          </p:cNvSpPr>
          <p:nvPr>
            <p:ph type="ftr" sz="quarter" idx="11"/>
          </p:nvPr>
        </p:nvSpPr>
        <p:spPr/>
        <p:txBody>
          <a:bodyPr/>
          <a:lstStyle/>
          <a:p>
            <a:endParaRPr lang="el-GR"/>
          </a:p>
        </p:txBody>
      </p:sp>
      <p:sp>
        <p:nvSpPr>
          <p:cNvPr id="6" name="Slide Number Placeholder 5"/>
          <p:cNvSpPr>
            <a:spLocks noGrp="1"/>
          </p:cNvSpPr>
          <p:nvPr>
            <p:ph type="sldNum" sz="quarter" idx="12"/>
          </p:nvPr>
        </p:nvSpPr>
        <p:spPr/>
        <p:txBody>
          <a:body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4203764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l-G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D8A3B0-2981-4AE2-ACDB-CCBDEDC13BFD}" type="datetimeFigureOut">
              <a:rPr lang="el-GR" smtClean="0"/>
              <a:pPr/>
              <a:t>25/8/2015</a:t>
            </a:fld>
            <a:endParaRPr lang="el-G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FE5737-54FA-44C1-8A07-21371A054EBB}" type="slidenum">
              <a:rPr lang="el-GR" smtClean="0"/>
              <a:pPr/>
              <a:t>‹#›</a:t>
            </a:fld>
            <a:endParaRPr lang="el-GR"/>
          </a:p>
        </p:txBody>
      </p:sp>
    </p:spTree>
    <p:extLst>
      <p:ext uri="{BB962C8B-B14F-4D97-AF65-F5344CB8AC3E}">
        <p14:creationId xmlns:p14="http://schemas.microsoft.com/office/powerpoint/2010/main" xmlns="" val="634024646"/>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63" r:id="rId4"/>
    <p:sldLayoutId id="2147483650" r:id="rId5"/>
    <p:sldLayoutId id="2147483651" r:id="rId6"/>
    <p:sldLayoutId id="2147483652" r:id="rId7"/>
    <p:sldLayoutId id="2147483661" r:id="rId8"/>
    <p:sldLayoutId id="2147483653" r:id="rId9"/>
    <p:sldLayoutId id="2147483654" r:id="rId10"/>
    <p:sldLayoutId id="2147483655" r:id="rId11"/>
    <p:sldLayoutId id="2147483656" r:id="rId12"/>
    <p:sldLayoutId id="2147483657" r:id="rId13"/>
    <p:sldLayoutId id="2147483658" r:id="rId14"/>
    <p:sldLayoutId id="214748365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info@save-bees.com"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149090" y="2137409"/>
            <a:ext cx="7863840" cy="4017206"/>
          </a:xfrm>
        </p:spPr>
        <p:txBody>
          <a:bodyPr>
            <a:normAutofit/>
          </a:bodyPr>
          <a:lstStyle/>
          <a:p>
            <a:r>
              <a:rPr lang="en-US" dirty="0" smtClean="0"/>
              <a:t/>
            </a:r>
            <a:br>
              <a:rPr lang="en-US" dirty="0" smtClean="0"/>
            </a:br>
            <a:r>
              <a:rPr lang="en-US" dirty="0" smtClean="0"/>
              <a:t/>
            </a:r>
            <a:br>
              <a:rPr lang="en-US" dirty="0" smtClean="0"/>
            </a:br>
            <a:r>
              <a:rPr lang="en-US" dirty="0" smtClean="0"/>
              <a:t/>
            </a:r>
            <a:br>
              <a:rPr lang="en-US" dirty="0" smtClean="0"/>
            </a:br>
            <a:endParaRPr lang="el-GR" dirty="0"/>
          </a:p>
        </p:txBody>
      </p:sp>
      <p:sp>
        <p:nvSpPr>
          <p:cNvPr id="3" name="Subtitle 2"/>
          <p:cNvSpPr>
            <a:spLocks noGrp="1"/>
          </p:cNvSpPr>
          <p:nvPr>
            <p:ph type="subTitle" idx="1"/>
          </p:nvPr>
        </p:nvSpPr>
        <p:spPr>
          <a:xfrm>
            <a:off x="4035083" y="3496531"/>
            <a:ext cx="7863840" cy="2810484"/>
          </a:xfrm>
        </p:spPr>
        <p:txBody>
          <a:bodyPr>
            <a:normAutofit/>
          </a:bodyPr>
          <a:lstStyle/>
          <a:p>
            <a:r>
              <a:rPr lang="en-US" sz="5400" b="1" dirty="0" smtClean="0">
                <a:ln>
                  <a:solidFill>
                    <a:srgbClr val="F17A23"/>
                  </a:solidFill>
                </a:ln>
                <a:latin typeface="+mj-lt"/>
              </a:rPr>
              <a:t>APIARY DATA SERVICES</a:t>
            </a:r>
          </a:p>
          <a:p>
            <a:endParaRPr lang="en-US" sz="3200" b="1" dirty="0" smtClean="0">
              <a:ln>
                <a:solidFill>
                  <a:srgbClr val="F17A23"/>
                </a:solidFill>
              </a:ln>
              <a:latin typeface="+mj-lt"/>
            </a:endParaRPr>
          </a:p>
          <a:p>
            <a:r>
              <a:rPr lang="en-US" sz="3200" b="1" dirty="0" smtClean="0">
                <a:ln>
                  <a:solidFill>
                    <a:srgbClr val="F17A23"/>
                  </a:solidFill>
                </a:ln>
                <a:latin typeface="+mj-lt"/>
              </a:rPr>
              <a:t>Anti-Theft Device</a:t>
            </a:r>
          </a:p>
          <a:p>
            <a:endParaRPr lang="en-US" sz="5400" b="1" dirty="0" smtClean="0">
              <a:ln>
                <a:solidFill>
                  <a:srgbClr val="F17A23"/>
                </a:solidFill>
              </a:ln>
              <a:latin typeface="+mj-lt"/>
            </a:endParaRPr>
          </a:p>
          <a:p>
            <a:endParaRPr lang="en-US" sz="5400" b="1" dirty="0" smtClean="0">
              <a:ln>
                <a:solidFill>
                  <a:srgbClr val="F17A23"/>
                </a:solidFill>
              </a:ln>
              <a:latin typeface="+mj-lt"/>
            </a:endParaRPr>
          </a:p>
        </p:txBody>
      </p:sp>
    </p:spTree>
    <p:extLst>
      <p:ext uri="{BB962C8B-B14F-4D97-AF65-F5344CB8AC3E}">
        <p14:creationId xmlns:p14="http://schemas.microsoft.com/office/powerpoint/2010/main" xmlns="" val="7722010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anose="020B0604020202020204" pitchFamily="34" charset="0"/>
                <a:ea typeface="Batang" panose="02030600000101010101" pitchFamily="18" charset="-127"/>
                <a:cs typeface="Arial" panose="020B0604020202020204" pitchFamily="34" charset="0"/>
              </a:rPr>
              <a:t/>
            </a:r>
            <a:br>
              <a:rPr lang="en-US" dirty="0" smtClean="0">
                <a:latin typeface="Arial" panose="020B0604020202020204" pitchFamily="34" charset="0"/>
                <a:ea typeface="Batang" panose="02030600000101010101" pitchFamily="18" charset="-127"/>
                <a:cs typeface="Arial" panose="020B0604020202020204" pitchFamily="34" charset="0"/>
              </a:rPr>
            </a:br>
            <a:r>
              <a:rPr lang="en-US" dirty="0" smtClean="0">
                <a:latin typeface="Arial" panose="020B0604020202020204" pitchFamily="34" charset="0"/>
                <a:ea typeface="Batang" panose="02030600000101010101" pitchFamily="18" charset="-127"/>
                <a:cs typeface="Arial" panose="020B0604020202020204" pitchFamily="34" charset="0"/>
              </a:rPr>
              <a:t>Introduction</a:t>
            </a:r>
            <a:endParaRPr lang="el-GR" dirty="0">
              <a:latin typeface="Arial" panose="020B0604020202020204" pitchFamily="34" charset="0"/>
              <a:ea typeface="Batang" panose="02030600000101010101" pitchFamily="18" charset="-127"/>
              <a:cs typeface="Arial" panose="020B0604020202020204" pitchFamily="34" charset="0"/>
            </a:endParaRPr>
          </a:p>
        </p:txBody>
      </p:sp>
      <p:sp>
        <p:nvSpPr>
          <p:cNvPr id="3" name="Content Placeholder 2"/>
          <p:cNvSpPr>
            <a:spLocks noGrp="1"/>
          </p:cNvSpPr>
          <p:nvPr>
            <p:ph idx="1"/>
          </p:nvPr>
        </p:nvSpPr>
        <p:spPr>
          <a:xfrm>
            <a:off x="5298830" y="1825625"/>
            <a:ext cx="6077169" cy="4351338"/>
          </a:xfrm>
        </p:spPr>
        <p:txBody>
          <a:bodyPr>
            <a:normAutofit/>
          </a:bodyPr>
          <a:lstStyle/>
          <a:p>
            <a:pPr>
              <a:buNone/>
            </a:pPr>
            <a:r>
              <a:rPr lang="en-US" sz="2600" dirty="0" smtClean="0"/>
              <a:t>   Save-bees’ Anti Theft Device helps professional beekeepers to locate their hives in cases of theft or unexpected relocations.</a:t>
            </a:r>
          </a:p>
          <a:p>
            <a:pPr>
              <a:buNone/>
            </a:pPr>
            <a:r>
              <a:rPr lang="en-US" sz="2600" dirty="0" smtClean="0"/>
              <a:t>   It can inform the beekeepers about the accurate location of their beehives, with the usage of GPS integration and SMS messages via your local network provider.</a:t>
            </a:r>
          </a:p>
          <a:p>
            <a:pPr>
              <a:buNone/>
            </a:pPr>
            <a:endParaRPr lang="en-US" sz="2600" dirty="0" smtClean="0"/>
          </a:p>
          <a:p>
            <a:pPr>
              <a:buNone/>
            </a:pPr>
            <a:endParaRPr lang="en-US" sz="2600" dirty="0" smtClean="0"/>
          </a:p>
          <a:p>
            <a:pPr>
              <a:buNone/>
            </a:pPr>
            <a:endParaRPr lang="el-GR" sz="2600" dirty="0"/>
          </a:p>
        </p:txBody>
      </p:sp>
      <p:pic>
        <p:nvPicPr>
          <p:cNvPr id="5" name="4 - Εικόνα" descr="beehive_anti-theft_system.jpg"/>
          <p:cNvPicPr>
            <a:picLocks noChangeAspect="1"/>
          </p:cNvPicPr>
          <p:nvPr/>
        </p:nvPicPr>
        <p:blipFill>
          <a:blip r:embed="rId2" cstate="print"/>
          <a:stretch>
            <a:fillRect/>
          </a:stretch>
        </p:blipFill>
        <p:spPr>
          <a:xfrm>
            <a:off x="0" y="2125888"/>
            <a:ext cx="4609927" cy="3712204"/>
          </a:xfrm>
          <a:prstGeom prst="rect">
            <a:avLst/>
          </a:prstGeom>
        </p:spPr>
      </p:pic>
    </p:spTree>
    <p:extLst>
      <p:ext uri="{BB962C8B-B14F-4D97-AF65-F5344CB8AC3E}">
        <p14:creationId xmlns:p14="http://schemas.microsoft.com/office/powerpoint/2010/main" xmlns="" val="21907649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sz="4400" dirty="0" smtClean="0"/>
              <a:t>Competitive advantages</a:t>
            </a:r>
            <a:r>
              <a:rPr lang="en-US" dirty="0" smtClean="0"/>
              <a:t/>
            </a:r>
            <a:br>
              <a:rPr lang="en-US" dirty="0" smtClean="0"/>
            </a:br>
            <a:r>
              <a:rPr lang="en-US" dirty="0" smtClean="0"/>
              <a:t/>
            </a:r>
            <a:br>
              <a:rPr lang="en-US" dirty="0" smtClean="0"/>
            </a:br>
            <a:endParaRPr lang="el-GR" dirty="0"/>
          </a:p>
        </p:txBody>
      </p:sp>
      <p:sp>
        <p:nvSpPr>
          <p:cNvPr id="5" name="Text Placeholder 4"/>
          <p:cNvSpPr>
            <a:spLocks noGrp="1"/>
          </p:cNvSpPr>
          <p:nvPr>
            <p:ph type="body" idx="1"/>
          </p:nvPr>
        </p:nvSpPr>
        <p:spPr>
          <a:xfrm>
            <a:off x="211015" y="3083169"/>
            <a:ext cx="11488127" cy="3774831"/>
          </a:xfrm>
        </p:spPr>
        <p:txBody>
          <a:bodyPr>
            <a:normAutofit/>
          </a:bodyPr>
          <a:lstStyle/>
          <a:p>
            <a:pPr>
              <a:buFont typeface="Arial" pitchFamily="34" charset="0"/>
              <a:buChar char="•"/>
            </a:pPr>
            <a:r>
              <a:rPr lang="en-US" sz="2600" dirty="0" smtClean="0"/>
              <a:t> Energy saving design, up to three months of battery mode operation.</a:t>
            </a:r>
          </a:p>
          <a:p>
            <a:pPr>
              <a:buFont typeface="Arial" pitchFamily="34" charset="0"/>
              <a:buChar char="•"/>
            </a:pPr>
            <a:r>
              <a:rPr lang="en-US" sz="2600" dirty="0" smtClean="0"/>
              <a:t> Friendly to the bees operational services, it does not emit any harmful  radiation.</a:t>
            </a:r>
          </a:p>
          <a:p>
            <a:pPr>
              <a:buFont typeface="Arial" pitchFamily="34" charset="0"/>
              <a:buChar char="•"/>
            </a:pPr>
            <a:r>
              <a:rPr lang="en-US" sz="2600" dirty="0" smtClean="0"/>
              <a:t> Small size, easy to install.</a:t>
            </a:r>
          </a:p>
          <a:p>
            <a:pPr>
              <a:buFont typeface="Arial" pitchFamily="34" charset="0"/>
              <a:buChar char="•"/>
            </a:pPr>
            <a:r>
              <a:rPr lang="en-US" sz="2600" dirty="0" smtClean="0"/>
              <a:t> Undetectable to thieves.</a:t>
            </a:r>
          </a:p>
          <a:p>
            <a:pPr>
              <a:buFont typeface="Arial" pitchFamily="34" charset="0"/>
              <a:buChar char="•"/>
            </a:pPr>
            <a:r>
              <a:rPr lang="en-US" sz="2600" dirty="0" smtClean="0"/>
              <a:t> The beekeepers save time and money by remotely checking the location of their</a:t>
            </a:r>
          </a:p>
          <a:p>
            <a:r>
              <a:rPr lang="en-US" sz="2600" dirty="0" smtClean="0"/>
              <a:t>   hives.</a:t>
            </a:r>
          </a:p>
          <a:p>
            <a:pPr>
              <a:buFont typeface="Arial" pitchFamily="34" charset="0"/>
              <a:buChar char="•"/>
            </a:pPr>
            <a:endParaRPr lang="el-GR" sz="2600" dirty="0"/>
          </a:p>
        </p:txBody>
      </p:sp>
    </p:spTree>
    <p:extLst>
      <p:ext uri="{BB962C8B-B14F-4D97-AF65-F5344CB8AC3E}">
        <p14:creationId xmlns:p14="http://schemas.microsoft.com/office/powerpoint/2010/main" xmlns="" val="23859795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Key Features</a:t>
            </a:r>
            <a:endParaRPr lang="el-GR" dirty="0">
              <a:latin typeface="Arial" pitchFamily="34" charset="0"/>
              <a:cs typeface="Arial" pitchFamily="34" charset="0"/>
            </a:endParaRPr>
          </a:p>
        </p:txBody>
      </p:sp>
      <p:sp>
        <p:nvSpPr>
          <p:cNvPr id="3" name="2 - Θέση περιεχομένου"/>
          <p:cNvSpPr>
            <a:spLocks noGrp="1"/>
          </p:cNvSpPr>
          <p:nvPr>
            <p:ph idx="1"/>
          </p:nvPr>
        </p:nvSpPr>
        <p:spPr>
          <a:xfrm>
            <a:off x="621324" y="2048362"/>
            <a:ext cx="7209692" cy="4328991"/>
          </a:xfrm>
        </p:spPr>
        <p:txBody>
          <a:bodyPr>
            <a:normAutofit/>
          </a:bodyPr>
          <a:lstStyle/>
          <a:p>
            <a:r>
              <a:rPr lang="en-US" sz="2600" dirty="0" smtClean="0"/>
              <a:t>The Anti-Theft device runs on “Lazarus” mode, it turns on only when  its sensors pick up an unexpected relocation of the hive.</a:t>
            </a:r>
          </a:p>
          <a:p>
            <a:r>
              <a:rPr lang="en-US" sz="2600" dirty="0" smtClean="0"/>
              <a:t>When activated, it sends two “Help” SMS messages containing  the exact coordinates of your hive, via your local network provider.</a:t>
            </a:r>
          </a:p>
          <a:p>
            <a:r>
              <a:rPr lang="en-US" sz="2600" dirty="0" smtClean="0"/>
              <a:t>It can be remotely turned off, in cases of false alarm triggering.</a:t>
            </a:r>
          </a:p>
          <a:p>
            <a:r>
              <a:rPr lang="en-US" sz="2600" dirty="0" smtClean="0"/>
              <a:t>The Anti-Theft device can be disabled manually, during a hive inspection.</a:t>
            </a:r>
            <a:endParaRPr lang="el-GR" sz="2600" dirty="0" smtClean="0"/>
          </a:p>
          <a:p>
            <a:endParaRPr lang="en-US" sz="2400" dirty="0" smtClean="0"/>
          </a:p>
        </p:txBody>
      </p:sp>
      <p:pic>
        <p:nvPicPr>
          <p:cNvPr id="6" name="5 - Εικόνα" descr="othoni 020 for presentation.jpg"/>
          <p:cNvPicPr>
            <a:picLocks noChangeAspect="1"/>
          </p:cNvPicPr>
          <p:nvPr/>
        </p:nvPicPr>
        <p:blipFill>
          <a:blip r:embed="rId2" cstate="print"/>
          <a:stretch>
            <a:fillRect/>
          </a:stretch>
        </p:blipFill>
        <p:spPr>
          <a:xfrm>
            <a:off x="7770196" y="1852246"/>
            <a:ext cx="4201766" cy="485335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How does it work</a:t>
            </a:r>
            <a:endParaRPr lang="el-GR" dirty="0"/>
          </a:p>
        </p:txBody>
      </p:sp>
      <p:sp>
        <p:nvSpPr>
          <p:cNvPr id="3" name="Content Placeholder 2"/>
          <p:cNvSpPr>
            <a:spLocks noGrp="1"/>
          </p:cNvSpPr>
          <p:nvPr>
            <p:ph idx="1"/>
          </p:nvPr>
        </p:nvSpPr>
        <p:spPr>
          <a:xfrm>
            <a:off x="902677" y="1825625"/>
            <a:ext cx="10473323" cy="4351338"/>
          </a:xfrm>
        </p:spPr>
        <p:txBody>
          <a:bodyPr>
            <a:normAutofit/>
          </a:bodyPr>
          <a:lstStyle/>
          <a:p>
            <a:pPr>
              <a:buNone/>
            </a:pPr>
            <a:r>
              <a:rPr lang="en-US" dirty="0" smtClean="0"/>
              <a:t>   </a:t>
            </a:r>
            <a:r>
              <a:rPr lang="en-US" sz="2600" dirty="0" smtClean="0"/>
              <a:t>Save-Bees’ Anti Theft device runs on </a:t>
            </a:r>
            <a:r>
              <a:rPr lang="en-US" sz="2600" b="1" dirty="0" smtClean="0"/>
              <a:t>Lazarus </a:t>
            </a:r>
            <a:r>
              <a:rPr lang="en-US" sz="2600" dirty="0" smtClean="0"/>
              <a:t>mode. It turns on only when its sensors pick up any kind of unusual relocation or activity. </a:t>
            </a:r>
          </a:p>
          <a:p>
            <a:pPr>
              <a:buNone/>
            </a:pPr>
            <a:r>
              <a:rPr lang="en-US" sz="2600" dirty="0" smtClean="0"/>
              <a:t>   The device operates with a standard GSM card. When the device activates, it sends two SMS “Help” messages containing :</a:t>
            </a:r>
          </a:p>
          <a:p>
            <a:pPr>
              <a:buClr>
                <a:srgbClr val="F17A23"/>
              </a:buClr>
              <a:buFont typeface="Wingdings" pitchFamily="2" charset="2"/>
              <a:buChar char="ü"/>
            </a:pPr>
            <a:r>
              <a:rPr lang="en-US" sz="2600" dirty="0" smtClean="0"/>
              <a:t>The geographical coordinates of the hive (longitude, latitude)</a:t>
            </a:r>
          </a:p>
          <a:p>
            <a:pPr>
              <a:buClr>
                <a:srgbClr val="F17A23"/>
              </a:buClr>
              <a:buFont typeface="Wingdings" pitchFamily="2" charset="2"/>
              <a:buChar char="ü"/>
            </a:pPr>
            <a:r>
              <a:rPr lang="en-US" sz="2600" dirty="0" smtClean="0"/>
              <a:t>The hive’s moving speed</a:t>
            </a:r>
          </a:p>
          <a:p>
            <a:pPr>
              <a:buClr>
                <a:srgbClr val="F17A23"/>
              </a:buClr>
              <a:buFont typeface="Wingdings" pitchFamily="2" charset="2"/>
              <a:buChar char="ü"/>
            </a:pPr>
            <a:r>
              <a:rPr lang="en-US" sz="2600" dirty="0" smtClean="0"/>
              <a:t>The exact time of the hive relocation</a:t>
            </a:r>
          </a:p>
          <a:p>
            <a:pPr>
              <a:buClr>
                <a:srgbClr val="F17A23"/>
              </a:buClr>
              <a:buFont typeface="Wingdings" pitchFamily="2" charset="2"/>
              <a:buChar char="ü"/>
            </a:pPr>
            <a:r>
              <a:rPr lang="en-US" sz="2600" dirty="0" smtClean="0"/>
              <a:t>The remaining battery level of the Anti-Theft Device</a:t>
            </a:r>
          </a:p>
          <a:p>
            <a:pPr>
              <a:buClr>
                <a:srgbClr val="F17A23"/>
              </a:buClr>
              <a:buFont typeface="Wingdings" pitchFamily="2" charset="2"/>
              <a:buChar char="ü"/>
            </a:pPr>
            <a:endParaRPr lang="en-US" dirty="0" smtClean="0"/>
          </a:p>
          <a:p>
            <a:pPr>
              <a:buNone/>
            </a:pPr>
            <a:endParaRPr lang="en-US" dirty="0" smtClean="0"/>
          </a:p>
          <a:p>
            <a:endParaRPr lang="el-GR" dirty="0"/>
          </a:p>
        </p:txBody>
      </p:sp>
    </p:spTree>
    <p:extLst>
      <p:ext uri="{BB962C8B-B14F-4D97-AF65-F5344CB8AC3E}">
        <p14:creationId xmlns:p14="http://schemas.microsoft.com/office/powerpoint/2010/main" xmlns="" val="39255245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How does it work</a:t>
            </a:r>
            <a:endParaRPr lang="el-GR" dirty="0"/>
          </a:p>
        </p:txBody>
      </p:sp>
      <p:sp>
        <p:nvSpPr>
          <p:cNvPr id="3" name="2 - Θέση περιεχομένου"/>
          <p:cNvSpPr>
            <a:spLocks noGrp="1"/>
          </p:cNvSpPr>
          <p:nvPr>
            <p:ph idx="1"/>
          </p:nvPr>
        </p:nvSpPr>
        <p:spPr>
          <a:xfrm>
            <a:off x="903600" y="1825624"/>
            <a:ext cx="10472400" cy="4774467"/>
          </a:xfrm>
        </p:spPr>
        <p:txBody>
          <a:bodyPr>
            <a:normAutofit fontScale="92500" lnSpcReduction="10000"/>
          </a:bodyPr>
          <a:lstStyle/>
          <a:p>
            <a:pPr>
              <a:buClr>
                <a:srgbClr val="F17A23"/>
              </a:buClr>
              <a:buFont typeface="Wingdings" pitchFamily="2" charset="2"/>
              <a:buChar char="ü"/>
            </a:pPr>
            <a:r>
              <a:rPr lang="en-US" dirty="0" smtClean="0"/>
              <a:t>Once the device is activated, the beekeepers can be informed about their hive’s current position by calling the hive’s GSM number through their mobile phones and receiving the hive’s exact coordinates via SMS message.</a:t>
            </a:r>
          </a:p>
          <a:p>
            <a:pPr>
              <a:buClr>
                <a:srgbClr val="F17A23"/>
              </a:buClr>
              <a:buFont typeface="Wingdings" pitchFamily="2" charset="2"/>
              <a:buChar char="ü"/>
            </a:pPr>
            <a:r>
              <a:rPr lang="en-US" dirty="0" smtClean="0"/>
              <a:t>Even in cases of limited network coverage, the beekeepers can still be informed about the hive’s current position, once the device gets back within network coverage.</a:t>
            </a:r>
          </a:p>
          <a:p>
            <a:pPr>
              <a:buClr>
                <a:srgbClr val="F17A23"/>
              </a:buClr>
              <a:buFont typeface="Wingdings" pitchFamily="2" charset="2"/>
              <a:buChar char="ü"/>
            </a:pPr>
            <a:r>
              <a:rPr lang="en-US" dirty="0" smtClean="0"/>
              <a:t>The Save-Bees’ Anti Theft device can also be remotely shut down in cases of false alarm triggering. For instance, if an animal accidentally hits into the hive and turns on the device, the beekeeper will be receiving SMS messages with the same, unaltered coordinates. Therefore, the beekeeper will be able to realize that the hive is not moving. </a:t>
            </a:r>
          </a:p>
          <a:p>
            <a:pPr>
              <a:buNone/>
            </a:pPr>
            <a:r>
              <a:rPr lang="en-US" dirty="0" smtClean="0"/>
              <a:t>  </a:t>
            </a:r>
            <a:endParaRPr lang="el-G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Installation Examples</a:t>
            </a:r>
            <a:endParaRPr lang="el-GR" dirty="0">
              <a:latin typeface="Arial" pitchFamily="34" charset="0"/>
              <a:cs typeface="Arial" pitchFamily="34" charset="0"/>
            </a:endParaRPr>
          </a:p>
        </p:txBody>
      </p:sp>
      <p:sp>
        <p:nvSpPr>
          <p:cNvPr id="5" name="4 - Θέση περιεχομένου"/>
          <p:cNvSpPr>
            <a:spLocks noGrp="1"/>
          </p:cNvSpPr>
          <p:nvPr>
            <p:ph sz="half" idx="1"/>
          </p:nvPr>
        </p:nvSpPr>
        <p:spPr>
          <a:xfrm>
            <a:off x="838200" y="1825625"/>
            <a:ext cx="10333892" cy="4351338"/>
          </a:xfrm>
        </p:spPr>
        <p:txBody>
          <a:bodyPr/>
          <a:lstStyle/>
          <a:p>
            <a:pPr>
              <a:buNone/>
            </a:pPr>
            <a:r>
              <a:rPr lang="en-US" dirty="0" smtClean="0"/>
              <a:t>   </a:t>
            </a:r>
            <a:r>
              <a:rPr lang="en-US" sz="2600" dirty="0" smtClean="0"/>
              <a:t>Before you proceed with the installation of the Save-Bees’ Anti Theft Device into your hives, ensure that you have already installed a GSM card.</a:t>
            </a:r>
          </a:p>
          <a:p>
            <a:pPr>
              <a:buNone/>
            </a:pPr>
            <a:r>
              <a:rPr lang="en-US" sz="2600" dirty="0" smtClean="0"/>
              <a:t>   You can do that by simply opening the device and placing the GSM card into the GSM slot :</a:t>
            </a:r>
          </a:p>
          <a:p>
            <a:pPr>
              <a:buNone/>
            </a:pPr>
            <a:endParaRPr lang="en-US" dirty="0" smtClean="0"/>
          </a:p>
          <a:p>
            <a:pPr>
              <a:buNone/>
            </a:pPr>
            <a:endParaRPr lang="en-US" dirty="0" smtClean="0"/>
          </a:p>
          <a:p>
            <a:pPr>
              <a:buNone/>
            </a:pPr>
            <a:endParaRPr lang="en-US" dirty="0" smtClean="0"/>
          </a:p>
          <a:p>
            <a:pPr>
              <a:buNone/>
            </a:pPr>
            <a:endParaRPr lang="el-GR" dirty="0"/>
          </a:p>
        </p:txBody>
      </p:sp>
      <p:pic>
        <p:nvPicPr>
          <p:cNvPr id="7" name="6 - Εικόνα" descr="DSC03993.JPG"/>
          <p:cNvPicPr>
            <a:picLocks noChangeAspect="1"/>
          </p:cNvPicPr>
          <p:nvPr/>
        </p:nvPicPr>
        <p:blipFill>
          <a:blip r:embed="rId2" cstate="print"/>
          <a:stretch>
            <a:fillRect/>
          </a:stretch>
        </p:blipFill>
        <p:spPr>
          <a:xfrm>
            <a:off x="4200767" y="4044462"/>
            <a:ext cx="3407507" cy="2555631"/>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Installation Examples</a:t>
            </a:r>
            <a:endParaRPr lang="el-GR" dirty="0"/>
          </a:p>
        </p:txBody>
      </p:sp>
      <p:sp>
        <p:nvSpPr>
          <p:cNvPr id="3" name="2 - Θέση περιεχομένου"/>
          <p:cNvSpPr>
            <a:spLocks noGrp="1"/>
          </p:cNvSpPr>
          <p:nvPr>
            <p:ph sz="half" idx="1"/>
          </p:nvPr>
        </p:nvSpPr>
        <p:spPr>
          <a:xfrm>
            <a:off x="838199" y="1825625"/>
            <a:ext cx="11107616" cy="4351338"/>
          </a:xfrm>
        </p:spPr>
        <p:txBody>
          <a:bodyPr/>
          <a:lstStyle/>
          <a:p>
            <a:pPr>
              <a:buNone/>
            </a:pPr>
            <a:r>
              <a:rPr lang="en-US" sz="2600" dirty="0" smtClean="0"/>
              <a:t>   Depending on the hive’s type (wooden, plastic), you can install the unit into your hive with separate ways. </a:t>
            </a:r>
          </a:p>
          <a:p>
            <a:pPr>
              <a:buNone/>
            </a:pPr>
            <a:r>
              <a:rPr lang="en-US" sz="2600" dirty="0" smtClean="0"/>
              <a:t>   The following pictures are actual installations of the Save-Bees’ Anti Theft Device, into different hive types.</a:t>
            </a:r>
          </a:p>
          <a:p>
            <a:pPr>
              <a:buNone/>
            </a:pPr>
            <a:r>
              <a:rPr lang="en-US" dirty="0" smtClean="0"/>
              <a:t>   </a:t>
            </a:r>
          </a:p>
          <a:p>
            <a:pPr>
              <a:buNone/>
            </a:pPr>
            <a:endParaRPr lang="en-US" sz="1800" dirty="0" smtClean="0"/>
          </a:p>
          <a:p>
            <a:pPr algn="ctr">
              <a:buNone/>
            </a:pPr>
            <a:r>
              <a:rPr lang="en-US" dirty="0" smtClean="0"/>
              <a:t>                                                   </a:t>
            </a:r>
          </a:p>
          <a:p>
            <a:pPr>
              <a:buNone/>
            </a:pPr>
            <a:endParaRPr lang="en-US" dirty="0" smtClean="0"/>
          </a:p>
          <a:p>
            <a:pPr>
              <a:buNone/>
            </a:pPr>
            <a:r>
              <a:rPr lang="en-US" dirty="0" smtClean="0"/>
              <a:t>   </a:t>
            </a:r>
            <a:endParaRPr lang="el-GR" dirty="0"/>
          </a:p>
        </p:txBody>
      </p:sp>
      <p:pic>
        <p:nvPicPr>
          <p:cNvPr id="5" name="4 - Εικόνα" descr="DSC04015.JPG"/>
          <p:cNvPicPr>
            <a:picLocks noChangeAspect="1"/>
          </p:cNvPicPr>
          <p:nvPr/>
        </p:nvPicPr>
        <p:blipFill>
          <a:blip r:embed="rId2" cstate="print"/>
          <a:stretch>
            <a:fillRect/>
          </a:stretch>
        </p:blipFill>
        <p:spPr>
          <a:xfrm>
            <a:off x="6600093" y="3751384"/>
            <a:ext cx="3798276" cy="2848707"/>
          </a:xfrm>
          <a:prstGeom prst="rect">
            <a:avLst/>
          </a:prstGeom>
        </p:spPr>
      </p:pic>
      <p:sp>
        <p:nvSpPr>
          <p:cNvPr id="6" name="5 - Ορθογώνιο"/>
          <p:cNvSpPr/>
          <p:nvPr/>
        </p:nvSpPr>
        <p:spPr>
          <a:xfrm>
            <a:off x="1899139" y="4935415"/>
            <a:ext cx="4700954" cy="433754"/>
          </a:xfrm>
          <a:prstGeom prst="rect">
            <a:avLst/>
          </a:prstGeom>
          <a:solidFill>
            <a:srgbClr val="F17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Carved hole on the sides of a </a:t>
            </a:r>
            <a:r>
              <a:rPr lang="en-US" smtClean="0">
                <a:solidFill>
                  <a:schemeClr val="bg1"/>
                </a:solidFill>
              </a:rPr>
              <a:t>wooden </a:t>
            </a:r>
            <a:r>
              <a:rPr lang="en-US" smtClean="0">
                <a:solidFill>
                  <a:schemeClr val="bg1"/>
                </a:solidFill>
              </a:rPr>
              <a:t>hive</a:t>
            </a:r>
            <a:endParaRPr lang="el-GR"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Installation Examples</a:t>
            </a:r>
            <a:endParaRPr lang="el-GR" dirty="0"/>
          </a:p>
        </p:txBody>
      </p:sp>
      <p:pic>
        <p:nvPicPr>
          <p:cNvPr id="7" name="6 - Θέση περιεχομένου" descr="DSC04107.JPG"/>
          <p:cNvPicPr>
            <a:picLocks noGrp="1" noChangeAspect="1"/>
          </p:cNvPicPr>
          <p:nvPr>
            <p:ph sz="half" idx="1"/>
          </p:nvPr>
        </p:nvPicPr>
        <p:blipFill>
          <a:blip r:embed="rId2" cstate="print"/>
          <a:stretch>
            <a:fillRect/>
          </a:stretch>
        </p:blipFill>
        <p:spPr>
          <a:xfrm>
            <a:off x="5543306" y="1758096"/>
            <a:ext cx="3796800" cy="2847600"/>
          </a:xfrm>
        </p:spPr>
      </p:pic>
      <p:sp>
        <p:nvSpPr>
          <p:cNvPr id="6" name="5 - Ορθογώνιο"/>
          <p:cNvSpPr/>
          <p:nvPr/>
        </p:nvSpPr>
        <p:spPr>
          <a:xfrm>
            <a:off x="850523" y="1756799"/>
            <a:ext cx="4700954" cy="433754"/>
          </a:xfrm>
          <a:prstGeom prst="rect">
            <a:avLst/>
          </a:prstGeom>
          <a:solidFill>
            <a:srgbClr val="F17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Carved hole on the back of a wooden hive cover</a:t>
            </a:r>
            <a:endParaRPr lang="el-GR" dirty="0">
              <a:solidFill>
                <a:schemeClr val="bg1"/>
              </a:solidFill>
            </a:endParaRPr>
          </a:p>
        </p:txBody>
      </p:sp>
      <p:pic>
        <p:nvPicPr>
          <p:cNvPr id="10" name="9 - Εικόνα" descr="topo9 (3).jpg"/>
          <p:cNvPicPr>
            <a:picLocks noChangeAspect="1"/>
          </p:cNvPicPr>
          <p:nvPr/>
        </p:nvPicPr>
        <p:blipFill>
          <a:blip r:embed="rId3"/>
          <a:stretch>
            <a:fillRect/>
          </a:stretch>
        </p:blipFill>
        <p:spPr>
          <a:xfrm>
            <a:off x="864000" y="3891600"/>
            <a:ext cx="3578400" cy="268222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Installation Examples</a:t>
            </a:r>
            <a:endParaRPr lang="el-GR" dirty="0"/>
          </a:p>
        </p:txBody>
      </p:sp>
      <p:pic>
        <p:nvPicPr>
          <p:cNvPr id="6" name="5 - Θέση περιεχομένου" descr="DSC04511.JPG"/>
          <p:cNvPicPr>
            <a:picLocks noGrp="1" noChangeAspect="1"/>
          </p:cNvPicPr>
          <p:nvPr>
            <p:ph sz="half" idx="1"/>
          </p:nvPr>
        </p:nvPicPr>
        <p:blipFill>
          <a:blip r:embed="rId2" cstate="print"/>
          <a:stretch>
            <a:fillRect/>
          </a:stretch>
        </p:blipFill>
        <p:spPr>
          <a:xfrm>
            <a:off x="864000" y="3891600"/>
            <a:ext cx="3798000" cy="2848500"/>
          </a:xfrm>
        </p:spPr>
      </p:pic>
      <p:sp>
        <p:nvSpPr>
          <p:cNvPr id="8" name="7 - Ορθογώνιο"/>
          <p:cNvSpPr/>
          <p:nvPr/>
        </p:nvSpPr>
        <p:spPr>
          <a:xfrm>
            <a:off x="850524" y="1756799"/>
            <a:ext cx="4700954" cy="433754"/>
          </a:xfrm>
          <a:prstGeom prst="rect">
            <a:avLst/>
          </a:prstGeom>
          <a:solidFill>
            <a:srgbClr val="F17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Placed inside a plastic hive cover </a:t>
            </a:r>
            <a:endParaRPr lang="el-GR" dirty="0">
              <a:solidFill>
                <a:schemeClr val="bg1"/>
              </a:solidFill>
            </a:endParaRPr>
          </a:p>
        </p:txBody>
      </p:sp>
      <p:pic>
        <p:nvPicPr>
          <p:cNvPr id="11" name="10 - Θέση περιεχομένου" descr="DSC04510.JPG"/>
          <p:cNvPicPr>
            <a:picLocks noGrp="1" noChangeAspect="1"/>
          </p:cNvPicPr>
          <p:nvPr>
            <p:ph sz="half" idx="2"/>
          </p:nvPr>
        </p:nvPicPr>
        <p:blipFill>
          <a:blip r:embed="rId3" cstate="print"/>
          <a:stretch>
            <a:fillRect/>
          </a:stretch>
        </p:blipFill>
        <p:spPr>
          <a:xfrm>
            <a:off x="5544000" y="1756800"/>
            <a:ext cx="3796800" cy="284760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Installation Examples</a:t>
            </a:r>
            <a:endParaRPr lang="el-GR" dirty="0"/>
          </a:p>
        </p:txBody>
      </p:sp>
      <p:pic>
        <p:nvPicPr>
          <p:cNvPr id="9" name="8 - Θέση περιεχομένου" descr="DSC04539.JPG"/>
          <p:cNvPicPr>
            <a:picLocks noGrp="1" noChangeAspect="1"/>
          </p:cNvPicPr>
          <p:nvPr>
            <p:ph sz="half" idx="2"/>
          </p:nvPr>
        </p:nvPicPr>
        <p:blipFill>
          <a:blip r:embed="rId2" cstate="print"/>
          <a:stretch>
            <a:fillRect/>
          </a:stretch>
        </p:blipFill>
        <p:spPr>
          <a:xfrm>
            <a:off x="5553231" y="1769724"/>
            <a:ext cx="3578400" cy="2683800"/>
          </a:xfrm>
        </p:spPr>
      </p:pic>
      <p:sp>
        <p:nvSpPr>
          <p:cNvPr id="8" name="7 - Ορθογώνιο"/>
          <p:cNvSpPr/>
          <p:nvPr/>
        </p:nvSpPr>
        <p:spPr>
          <a:xfrm>
            <a:off x="850524" y="1756799"/>
            <a:ext cx="4700954" cy="433754"/>
          </a:xfrm>
          <a:prstGeom prst="rect">
            <a:avLst/>
          </a:prstGeom>
          <a:solidFill>
            <a:srgbClr val="F17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Placed inside a plastic hive cover </a:t>
            </a:r>
            <a:endParaRPr lang="el-GR" dirty="0">
              <a:solidFill>
                <a:schemeClr val="bg1"/>
              </a:solidFill>
            </a:endParaRPr>
          </a:p>
        </p:txBody>
      </p:sp>
      <p:pic>
        <p:nvPicPr>
          <p:cNvPr id="11" name="10 - Θέση περιεχομένου" descr="DSC04545.JPG"/>
          <p:cNvPicPr>
            <a:picLocks noGrp="1" noChangeAspect="1"/>
          </p:cNvPicPr>
          <p:nvPr>
            <p:ph sz="half" idx="1"/>
          </p:nvPr>
        </p:nvPicPr>
        <p:blipFill>
          <a:blip r:embed="rId3" cstate="print"/>
          <a:stretch>
            <a:fillRect/>
          </a:stretch>
        </p:blipFill>
        <p:spPr>
          <a:xfrm>
            <a:off x="864000" y="3891600"/>
            <a:ext cx="3796800" cy="2847600"/>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 Θέση περιεχομένου" descr="DSC04548.JPG"/>
          <p:cNvPicPr>
            <a:picLocks noGrp="1" noChangeAspect="1"/>
          </p:cNvPicPr>
          <p:nvPr>
            <p:ph sz="half" idx="1"/>
          </p:nvPr>
        </p:nvPicPr>
        <p:blipFill>
          <a:blip r:embed="rId2" cstate="print"/>
          <a:stretch>
            <a:fillRect/>
          </a:stretch>
        </p:blipFill>
        <p:spPr>
          <a:xfrm>
            <a:off x="6598800" y="3751200"/>
            <a:ext cx="3796800" cy="2847600"/>
          </a:xfrm>
        </p:spPr>
      </p:pic>
      <p:sp>
        <p:nvSpPr>
          <p:cNvPr id="6" name="5 - Ορθογώνιο"/>
          <p:cNvSpPr/>
          <p:nvPr/>
        </p:nvSpPr>
        <p:spPr>
          <a:xfrm>
            <a:off x="1905599" y="4875138"/>
            <a:ext cx="4700954" cy="433754"/>
          </a:xfrm>
          <a:prstGeom prst="rect">
            <a:avLst/>
          </a:prstGeom>
          <a:solidFill>
            <a:srgbClr val="F17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Battery inside a plastic hive cover </a:t>
            </a:r>
            <a:endParaRPr lang="el-GR" dirty="0">
              <a:solidFill>
                <a:schemeClr val="bg1"/>
              </a:solidFill>
            </a:endParaRPr>
          </a:p>
        </p:txBody>
      </p:sp>
      <p:sp>
        <p:nvSpPr>
          <p:cNvPr id="7" name="2 - Θέση περιεχομένου"/>
          <p:cNvSpPr txBox="1">
            <a:spLocks/>
          </p:cNvSpPr>
          <p:nvPr/>
        </p:nvSpPr>
        <p:spPr>
          <a:xfrm>
            <a:off x="838199" y="1825625"/>
            <a:ext cx="11107616" cy="4351338"/>
          </a:xfrm>
          <a:prstGeom prst="rect">
            <a:avLst/>
          </a:prstGeom>
        </p:spPr>
        <p:txBody>
          <a:bodyPr vert="horz" lIns="91440" tIns="45720" rIns="91440" bIns="45720" rtlCol="0">
            <a:norm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2600" b="0" i="0" u="none" strike="noStrike" kern="1200" cap="none" spc="0" normalizeH="0" baseline="0" noProof="0" dirty="0" smtClean="0">
                <a:ln>
                  <a:noFill/>
                </a:ln>
                <a:solidFill>
                  <a:schemeClr val="tx1"/>
                </a:solidFill>
                <a:effectLst/>
                <a:uLnTx/>
                <a:uFillTx/>
                <a:latin typeface="+mn-lt"/>
                <a:ea typeface="+mn-ea"/>
                <a:cs typeface="+mn-cs"/>
              </a:rPr>
              <a:t>The</a:t>
            </a:r>
            <a:r>
              <a:rPr kumimoji="0" lang="en-US" sz="2600" b="0" i="0" u="none" strike="noStrike" kern="1200" cap="none" spc="0" normalizeH="0" noProof="0" dirty="0" smtClean="0">
                <a:ln>
                  <a:noFill/>
                </a:ln>
                <a:solidFill>
                  <a:schemeClr val="tx1"/>
                </a:solidFill>
                <a:effectLst/>
                <a:uLnTx/>
                <a:uFillTx/>
                <a:latin typeface="+mn-lt"/>
                <a:ea typeface="+mn-ea"/>
                <a:cs typeface="+mn-cs"/>
              </a:rPr>
              <a:t> Anti-Theft device’s battery can be placed separately into a plastic hive,</a:t>
            </a:r>
            <a:r>
              <a:rPr lang="en-US" sz="2600" dirty="0" smtClean="0"/>
              <a:t> so that the beekeepers will be able to remove it easily and charge it / replace it.</a:t>
            </a:r>
            <a:endParaRPr kumimoji="0" lang="en-US" sz="26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smtClean="0">
              <a:ln>
                <a:noFill/>
              </a:ln>
              <a:solidFill>
                <a:schemeClr val="tx1"/>
              </a:solidFill>
              <a:effectLst/>
              <a:uLnTx/>
              <a:uFillTx/>
              <a:latin typeface="+mn-lt"/>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   </a:t>
            </a:r>
            <a:endParaRPr kumimoji="0" lang="el-GR"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7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Installation Examples</a:t>
            </a:r>
            <a:endParaRPr lang="el-G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Installation Examples</a:t>
            </a:r>
            <a:endParaRPr lang="el-GR" dirty="0"/>
          </a:p>
        </p:txBody>
      </p:sp>
      <p:pic>
        <p:nvPicPr>
          <p:cNvPr id="5" name="4 - Θέση περιεχομένου" descr="DSC04107.JPG"/>
          <p:cNvPicPr>
            <a:picLocks noGrp="1" noChangeAspect="1"/>
          </p:cNvPicPr>
          <p:nvPr>
            <p:ph sz="half" idx="1"/>
          </p:nvPr>
        </p:nvPicPr>
        <p:blipFill>
          <a:blip r:embed="rId2" cstate="print"/>
          <a:stretch>
            <a:fillRect/>
          </a:stretch>
        </p:blipFill>
        <p:spPr>
          <a:xfrm>
            <a:off x="838200" y="2058194"/>
            <a:ext cx="5181600" cy="3886200"/>
          </a:xfrm>
        </p:spPr>
      </p:pic>
      <p:sp>
        <p:nvSpPr>
          <p:cNvPr id="4" name="3 - Θέση περιεχομένου"/>
          <p:cNvSpPr>
            <a:spLocks noGrp="1"/>
          </p:cNvSpPr>
          <p:nvPr>
            <p:ph sz="half" idx="2"/>
          </p:nvPr>
        </p:nvSpPr>
        <p:spPr>
          <a:xfrm>
            <a:off x="6183923" y="2048363"/>
            <a:ext cx="5181600" cy="4351338"/>
          </a:xfrm>
        </p:spPr>
        <p:txBody>
          <a:bodyPr>
            <a:normAutofit/>
          </a:bodyPr>
          <a:lstStyle/>
          <a:p>
            <a:pPr>
              <a:buNone/>
            </a:pPr>
            <a:r>
              <a:rPr lang="en-US" sz="2600" dirty="0" smtClean="0"/>
              <a:t>   In cases of hive inspection, the beekeepers can disable the Anti-Theft device, by placing an external magnet on the hive cover. The device deactivates temporarily. Once the inspection ends and the magnet is removed, the Anti-Theft device returns to Lazarus mode state.</a:t>
            </a:r>
          </a:p>
          <a:p>
            <a:pPr>
              <a:buNone/>
            </a:pPr>
            <a:r>
              <a:rPr lang="en-US" sz="2600" dirty="0" smtClean="0"/>
              <a:t> </a:t>
            </a:r>
            <a:endParaRPr lang="el-GR" sz="26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latin typeface="Arial" pitchFamily="34" charset="0"/>
                <a:cs typeface="Arial" pitchFamily="34" charset="0"/>
              </a:rPr>
              <a:t>Why us</a:t>
            </a:r>
            <a:endParaRPr lang="el-GR" dirty="0">
              <a:latin typeface="Arial" pitchFamily="34" charset="0"/>
              <a:cs typeface="Arial" pitchFamily="34" charset="0"/>
            </a:endParaRPr>
          </a:p>
        </p:txBody>
      </p:sp>
      <p:sp>
        <p:nvSpPr>
          <p:cNvPr id="5" name="Content Placeholder 4"/>
          <p:cNvSpPr>
            <a:spLocks noGrp="1"/>
          </p:cNvSpPr>
          <p:nvPr>
            <p:ph idx="1"/>
          </p:nvPr>
        </p:nvSpPr>
        <p:spPr>
          <a:xfrm>
            <a:off x="622800" y="2048400"/>
            <a:ext cx="10515600" cy="4351338"/>
          </a:xfrm>
        </p:spPr>
        <p:txBody>
          <a:bodyPr/>
          <a:lstStyle/>
          <a:p>
            <a:r>
              <a:rPr lang="en-US" sz="2600" dirty="0" smtClean="0"/>
              <a:t>Our high quality Anti Theft Devices are easily integrated into your beehives </a:t>
            </a:r>
          </a:p>
          <a:p>
            <a:pPr>
              <a:buNone/>
            </a:pPr>
            <a:r>
              <a:rPr lang="en-US" sz="2600" dirty="0" smtClean="0"/>
              <a:t>   and can help you protect your hives in cases of theft. </a:t>
            </a:r>
          </a:p>
          <a:p>
            <a:r>
              <a:rPr lang="en-US" sz="2600" dirty="0" smtClean="0"/>
              <a:t>Our team consists of self driven professionals with strong technical</a:t>
            </a:r>
          </a:p>
          <a:p>
            <a:pPr>
              <a:buNone/>
            </a:pPr>
            <a:r>
              <a:rPr lang="en-US" sz="2600" dirty="0" smtClean="0"/>
              <a:t>   background who constantly evolve and share their scientific researches</a:t>
            </a:r>
          </a:p>
          <a:p>
            <a:pPr>
              <a:buNone/>
            </a:pPr>
            <a:r>
              <a:rPr lang="en-US" sz="2600" dirty="0" smtClean="0"/>
              <a:t>   with global beekeepers’ communities.</a:t>
            </a:r>
          </a:p>
          <a:p>
            <a:r>
              <a:rPr lang="en-US" sz="2600" dirty="0" smtClean="0"/>
              <a:t>When you choose to do business with </a:t>
            </a:r>
            <a:r>
              <a:rPr lang="en-US" sz="2600" b="1" dirty="0" smtClean="0"/>
              <a:t>Save-bees </a:t>
            </a:r>
            <a:r>
              <a:rPr lang="en-US" sz="2600" dirty="0" smtClean="0"/>
              <a:t>you are partnering with a</a:t>
            </a:r>
          </a:p>
          <a:p>
            <a:pPr>
              <a:buNone/>
            </a:pPr>
            <a:r>
              <a:rPr lang="en-US" sz="2600" dirty="0" smtClean="0"/>
              <a:t>    company who cares. At the same time, our dedication in delivering high</a:t>
            </a:r>
          </a:p>
          <a:p>
            <a:pPr>
              <a:buNone/>
            </a:pPr>
            <a:r>
              <a:rPr lang="en-US" sz="2600" dirty="0" smtClean="0"/>
              <a:t>    quality services at competitive prices and great customer support, is what </a:t>
            </a:r>
          </a:p>
          <a:p>
            <a:pPr>
              <a:buNone/>
            </a:pPr>
            <a:r>
              <a:rPr lang="en-US" sz="2600" dirty="0" smtClean="0"/>
              <a:t>    makes us different.</a:t>
            </a:r>
          </a:p>
          <a:p>
            <a:endParaRPr lang="el-GR" dirty="0"/>
          </a:p>
        </p:txBody>
      </p:sp>
    </p:spTree>
    <p:extLst>
      <p:ext uri="{BB962C8B-B14F-4D97-AF65-F5344CB8AC3E}">
        <p14:creationId xmlns:p14="http://schemas.microsoft.com/office/powerpoint/2010/main" xmlns="" val="26359840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 Τίτλος"/>
          <p:cNvSpPr>
            <a:spLocks noGrp="1"/>
          </p:cNvSpPr>
          <p:nvPr>
            <p:ph type="title"/>
          </p:nvPr>
        </p:nvSpPr>
        <p:spPr/>
        <p:txBody>
          <a:bodyPr>
            <a:normAutofit fontScale="90000"/>
          </a:bodyPr>
          <a:lstStyle/>
          <a:p>
            <a:pPr algn="ctr"/>
            <a:r>
              <a:rPr lang="en-US" dirty="0" smtClean="0"/>
              <a:t/>
            </a:r>
            <a:br>
              <a:rPr lang="en-US" dirty="0" smtClean="0"/>
            </a:br>
            <a:r>
              <a:rPr lang="en-US" dirty="0" smtClean="0"/>
              <a:t/>
            </a:r>
            <a:br>
              <a:rPr lang="en-US" dirty="0" smtClean="0"/>
            </a:br>
            <a:r>
              <a:rPr lang="en-US" dirty="0" smtClean="0"/>
              <a:t>Contact us</a:t>
            </a:r>
            <a:br>
              <a:rPr lang="en-US" dirty="0" smtClean="0"/>
            </a:br>
            <a:r>
              <a:rPr lang="en-US" dirty="0" smtClean="0"/>
              <a:t/>
            </a:r>
            <a:br>
              <a:rPr lang="en-US" dirty="0" smtClean="0"/>
            </a:br>
            <a:endParaRPr lang="el-GR" dirty="0"/>
          </a:p>
        </p:txBody>
      </p:sp>
      <p:sp>
        <p:nvSpPr>
          <p:cNvPr id="5" name="4 - Θέση κειμένου"/>
          <p:cNvSpPr>
            <a:spLocks noGrp="1"/>
          </p:cNvSpPr>
          <p:nvPr>
            <p:ph type="body" idx="1"/>
          </p:nvPr>
        </p:nvSpPr>
        <p:spPr>
          <a:xfrm>
            <a:off x="831850" y="3856893"/>
            <a:ext cx="10515600" cy="2209312"/>
          </a:xfrm>
        </p:spPr>
        <p:txBody>
          <a:bodyPr>
            <a:normAutofit/>
          </a:bodyPr>
          <a:lstStyle/>
          <a:p>
            <a:pPr algn="ctr"/>
            <a:r>
              <a:rPr lang="en-US" dirty="0" smtClean="0"/>
              <a:t>Email : </a:t>
            </a:r>
            <a:r>
              <a:rPr lang="en-US" dirty="0" smtClean="0">
                <a:hlinkClick r:id="rId2"/>
              </a:rPr>
              <a:t>info@save-bees.com</a:t>
            </a:r>
            <a:endParaRPr lang="en-US" dirty="0" smtClean="0"/>
          </a:p>
          <a:p>
            <a:pPr algn="ctr"/>
            <a:r>
              <a:rPr lang="en-US" dirty="0" smtClean="0"/>
              <a:t>Address : 12 </a:t>
            </a:r>
            <a:r>
              <a:rPr lang="en-US" dirty="0" err="1" smtClean="0"/>
              <a:t>Sevastias</a:t>
            </a:r>
            <a:r>
              <a:rPr lang="en-US" dirty="0" smtClean="0"/>
              <a:t> Str., </a:t>
            </a:r>
            <a:r>
              <a:rPr lang="en-US" dirty="0" err="1" smtClean="0"/>
              <a:t>Vironas</a:t>
            </a:r>
            <a:r>
              <a:rPr lang="en-US" dirty="0" smtClean="0"/>
              <a:t> 16232, Athens, Greece</a:t>
            </a:r>
          </a:p>
          <a:p>
            <a:pPr algn="ctr"/>
            <a:r>
              <a:rPr lang="en-US" dirty="0" smtClean="0"/>
              <a:t>Mob.: +306977782538</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637</TotalTime>
  <Words>742</Words>
  <Application>Microsoft Office PowerPoint</Application>
  <PresentationFormat>Προσαρμογή</PresentationFormat>
  <Paragraphs>77</Paragraphs>
  <Slides>15</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15</vt:i4>
      </vt:variant>
    </vt:vector>
  </HeadingPairs>
  <TitlesOfParts>
    <vt:vector size="16" baseType="lpstr">
      <vt:lpstr>Office Theme</vt:lpstr>
      <vt:lpstr>   </vt:lpstr>
      <vt:lpstr> Introduction</vt:lpstr>
      <vt:lpstr>Competitive advantages  </vt:lpstr>
      <vt:lpstr> Key Features</vt:lpstr>
      <vt:lpstr> How does it work</vt:lpstr>
      <vt:lpstr> How does it work</vt:lpstr>
      <vt:lpstr> Installation Examples</vt:lpstr>
      <vt:lpstr> Installation Examples</vt:lpstr>
      <vt:lpstr> Installation Examples</vt:lpstr>
      <vt:lpstr> Installation Examples</vt:lpstr>
      <vt:lpstr> Installation Examples</vt:lpstr>
      <vt:lpstr> Installation Examples</vt:lpstr>
      <vt:lpstr> Installation Examples</vt:lpstr>
      <vt:lpstr> Why us</vt:lpstr>
      <vt:lpstr>  Contact us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Iasonas Antonopoulos</dc:creator>
  <cp:lastModifiedBy>user</cp:lastModifiedBy>
  <cp:revision>86</cp:revision>
  <dcterms:created xsi:type="dcterms:W3CDTF">2015-07-21T18:53:30Z</dcterms:created>
  <dcterms:modified xsi:type="dcterms:W3CDTF">2015-08-25T08:39:33Z</dcterms:modified>
</cp:coreProperties>
</file>